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64" r:id="rId1"/>
  </p:sldMasterIdLst>
  <p:notesMasterIdLst>
    <p:notesMasterId r:id="rId32"/>
  </p:notesMasterIdLst>
  <p:handoutMasterIdLst>
    <p:handoutMasterId r:id="rId33"/>
  </p:handoutMasterIdLst>
  <p:sldIdLst>
    <p:sldId id="324" r:id="rId2"/>
    <p:sldId id="295" r:id="rId3"/>
    <p:sldId id="283" r:id="rId4"/>
    <p:sldId id="304" r:id="rId5"/>
    <p:sldId id="310" r:id="rId6"/>
    <p:sldId id="321" r:id="rId7"/>
    <p:sldId id="320" r:id="rId8"/>
    <p:sldId id="311" r:id="rId9"/>
    <p:sldId id="335" r:id="rId10"/>
    <p:sldId id="300" r:id="rId11"/>
    <p:sldId id="317" r:id="rId12"/>
    <p:sldId id="318" r:id="rId13"/>
    <p:sldId id="312" r:id="rId14"/>
    <p:sldId id="303" r:id="rId15"/>
    <p:sldId id="306" r:id="rId16"/>
    <p:sldId id="305" r:id="rId17"/>
    <p:sldId id="313" r:id="rId18"/>
    <p:sldId id="314" r:id="rId19"/>
    <p:sldId id="315" r:id="rId20"/>
    <p:sldId id="316" r:id="rId21"/>
    <p:sldId id="323" r:id="rId22"/>
    <p:sldId id="299" r:id="rId23"/>
    <p:sldId id="337" r:id="rId24"/>
    <p:sldId id="336" r:id="rId25"/>
    <p:sldId id="338" r:id="rId26"/>
    <p:sldId id="339" r:id="rId27"/>
    <p:sldId id="340" r:id="rId28"/>
    <p:sldId id="341" r:id="rId29"/>
    <p:sldId id="342" r:id="rId30"/>
    <p:sldId id="322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06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61"/>
  </p:normalViewPr>
  <p:slideViewPr>
    <p:cSldViewPr>
      <p:cViewPr>
        <p:scale>
          <a:sx n="100" d="100"/>
          <a:sy n="100" d="100"/>
        </p:scale>
        <p:origin x="78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9BE30-C5C8-4A3C-96C4-3E1726A78E2C}" type="datetimeFigureOut">
              <a:rPr lang="en-US" smtClean="0"/>
              <a:pPr/>
              <a:t>11/6/2021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9EF88D-90B6-4026-89D4-19F9C9EA08FA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CB2A64-D07E-40A1-985A-7E0325F0A7B4}" type="datetimeFigureOut">
              <a:rPr lang="en-US" smtClean="0"/>
              <a:pPr/>
              <a:t>11/6/2021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5F810-5A10-4623-844E-75E82A5059F8}" type="slidenum">
              <a:rPr lang="en-CA" smtClean="0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45F810-5A10-4623-844E-75E82A5059F8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11/6/2021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466" r:id="rId2"/>
    <p:sldLayoutId id="2147484467" r:id="rId3"/>
    <p:sldLayoutId id="2147484468" r:id="rId4"/>
    <p:sldLayoutId id="2147484469" r:id="rId5"/>
    <p:sldLayoutId id="2147484470" r:id="rId6"/>
    <p:sldLayoutId id="2147484471" r:id="rId7"/>
    <p:sldLayoutId id="2147484472" r:id="rId8"/>
    <p:sldLayoutId id="2147484473" r:id="rId9"/>
    <p:sldLayoutId id="2147484474" r:id="rId10"/>
    <p:sldLayoutId id="214748447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ntario.ca/page/health-care-ontario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Pages/ResponsePage.aspx?id=GTRz29Tx306D5_HT4_wi3ToGTYZYj6hIjaxjMMBfHi5UMTU3V0Y1WUFGUVRMTlRaMjFYWTVZTVFPWC4u" TargetMode="External"/><Relationship Id="rId2" Type="http://schemas.openxmlformats.org/officeDocument/2006/relationships/hyperlink" Target="https://www.ontario.ca/page/find-family-doctor-or-nurse-practitioner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tel:+18667970007" TargetMode="External"/><Relationship Id="rId7" Type="http://schemas.openxmlformats.org/officeDocument/2006/relationships/image" Target="../media/image8.png"/><Relationship Id="rId2" Type="http://schemas.openxmlformats.org/officeDocument/2006/relationships/hyperlink" Target="tel:+1866797000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tel:+18882303505" TargetMode="External"/><Relationship Id="rId5" Type="http://schemas.openxmlformats.org/officeDocument/2006/relationships/hyperlink" Target="tel:+18005658603" TargetMode="External"/><Relationship Id="rId4" Type="http://schemas.openxmlformats.org/officeDocument/2006/relationships/hyperlink" Target="tel:+18665312600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362200"/>
          </a:xfrm>
        </p:spPr>
        <p:txBody>
          <a:bodyPr>
            <a:normAutofit/>
          </a:bodyPr>
          <a:lstStyle/>
          <a:p>
            <a:pPr algn="l"/>
            <a:r>
              <a:rPr lang="en-US" altLang="zh-CN" sz="3600" dirty="0"/>
              <a:t>2021 WCCA</a:t>
            </a:r>
            <a:r>
              <a:rPr lang="zh-CN" altLang="en-US" sz="3600" dirty="0"/>
              <a:t>健康讲座</a:t>
            </a:r>
            <a:r>
              <a:rPr lang="en-US" altLang="zh-CN" sz="4400" dirty="0"/>
              <a:t>-</a:t>
            </a:r>
            <a:r>
              <a:rPr lang="zh-CN" altLang="en-US" sz="4400" dirty="0"/>
              <a:t> </a:t>
            </a:r>
            <a:br>
              <a:rPr lang="en-CA" altLang="zh-CN" sz="4400" dirty="0"/>
            </a:br>
            <a:br>
              <a:rPr lang="en-CA" altLang="zh-CN" sz="4400" dirty="0"/>
            </a:br>
            <a:r>
              <a:rPr lang="zh-CN" altLang="en-US" sz="4400" dirty="0"/>
              <a:t>安省医疗体系和长期护理体系</a:t>
            </a:r>
            <a:endParaRPr lang="en-US" sz="4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4191000"/>
            <a:ext cx="7854696" cy="1447800"/>
          </a:xfrm>
        </p:spPr>
        <p:txBody>
          <a:bodyPr>
            <a:normAutofit/>
          </a:bodyPr>
          <a:lstStyle/>
          <a:p>
            <a:r>
              <a:rPr lang="zh-CN" altLang="en-US" dirty="0"/>
              <a:t>王旭 家庭医生</a:t>
            </a:r>
            <a:endParaRPr lang="en-CA" altLang="zh-CN" dirty="0"/>
          </a:p>
          <a:p>
            <a:r>
              <a:rPr lang="zh-CN" altLang="en-US" dirty="0"/>
              <a:t>胡惠芳 社区护士</a:t>
            </a:r>
            <a:endParaRPr lang="en-US" altLang="zh-CN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讲座内容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209800"/>
            <a:ext cx="7924800" cy="3962400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  <a:buFont typeface="Wingdings" pitchFamily="2" charset="2"/>
              <a:buChar char="Ø"/>
            </a:pPr>
            <a:r>
              <a:rPr lang="zh-CN" altLang="en-US" dirty="0"/>
              <a:t>介绍安省医疗体系和福利</a:t>
            </a:r>
            <a:endParaRPr lang="en-US" altLang="zh-CN" dirty="0"/>
          </a:p>
          <a:p>
            <a:pPr>
              <a:lnSpc>
                <a:spcPct val="250000"/>
              </a:lnSpc>
              <a:buFont typeface="Wingdings" pitchFamily="2" charset="2"/>
              <a:buChar char="Ø"/>
            </a:pPr>
            <a:r>
              <a:rPr lang="zh-CN" altLang="en-CA" dirty="0"/>
              <a:t>介绍</a:t>
            </a:r>
            <a:r>
              <a:rPr lang="zh-CN" altLang="en-US" dirty="0"/>
              <a:t>长期护理和社区护理服务体系</a:t>
            </a:r>
            <a:endParaRPr lang="en-US" altLang="zh-CN" dirty="0"/>
          </a:p>
          <a:p>
            <a:pPr>
              <a:lnSpc>
                <a:spcPct val="250000"/>
              </a:lnSpc>
              <a:buFont typeface="Wingdings" pitchFamily="2" charset="2"/>
              <a:buChar char="Ø"/>
            </a:pPr>
            <a:r>
              <a:rPr lang="zh-CN" altLang="en-US" dirty="0"/>
              <a:t>提问时间</a:t>
            </a:r>
            <a:endParaRPr lang="en-US" altLang="zh-CN" dirty="0"/>
          </a:p>
          <a:p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endParaRPr lang="en-US" altLang="zh-CN" dirty="0"/>
          </a:p>
        </p:txBody>
      </p:sp>
      <p:pic>
        <p:nvPicPr>
          <p:cNvPr id="2052" name="Picture 4" descr="C:\Users\p\AppData\Local\Microsoft\Windows\INetCache\IE\S1G7XAS7\healthy_heart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2772" y="1066800"/>
            <a:ext cx="2715428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400" dirty="0"/>
              <a:t>安省医疗体系及福利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305800" cy="4876800"/>
          </a:xfrm>
        </p:spPr>
        <p:txBody>
          <a:bodyPr>
            <a:normAutofit fontScale="77500" lnSpcReduction="20000"/>
          </a:bodyPr>
          <a:lstStyle/>
          <a:p>
            <a:r>
              <a:rPr lang="en-CA" altLang="zh-CN" dirty="0"/>
              <a:t>OHIP  </a:t>
            </a:r>
            <a:r>
              <a:rPr lang="en-US" dirty="0">
                <a:hlinkClick r:id="rId2"/>
              </a:rPr>
              <a:t>https://www.ontario.ca/page/health-care-ontario</a:t>
            </a:r>
            <a:endParaRPr lang="en-US" dirty="0"/>
          </a:p>
          <a:p>
            <a:pPr lvl="1"/>
            <a:r>
              <a:rPr lang="zh-CN" altLang="en-US" dirty="0"/>
              <a:t>医院急诊 （</a:t>
            </a:r>
            <a:r>
              <a:rPr lang="en-US" altLang="zh-CN" dirty="0"/>
              <a:t>ER</a:t>
            </a:r>
            <a:r>
              <a:rPr lang="zh-CN" altLang="en-US" dirty="0"/>
              <a:t>），救护车</a:t>
            </a:r>
            <a:endParaRPr lang="en-US" altLang="zh-CN" dirty="0"/>
          </a:p>
          <a:p>
            <a:pPr lvl="1"/>
            <a:r>
              <a:rPr lang="zh-CN" altLang="en-US" dirty="0"/>
              <a:t>家庭医生</a:t>
            </a:r>
            <a:r>
              <a:rPr lang="en-US" altLang="zh-CN" dirty="0"/>
              <a:t>(walk-in-clinic </a:t>
            </a:r>
            <a:r>
              <a:rPr lang="zh-CN" altLang="en-US" dirty="0"/>
              <a:t>医生</a:t>
            </a:r>
            <a:r>
              <a:rPr lang="en-US" altLang="zh-CN" dirty="0"/>
              <a:t>)</a:t>
            </a:r>
            <a:r>
              <a:rPr lang="en-CA" altLang="zh-CN" dirty="0"/>
              <a:t>/</a:t>
            </a:r>
            <a:r>
              <a:rPr lang="zh-CN" altLang="en-US" dirty="0"/>
              <a:t>专科医生</a:t>
            </a:r>
            <a:endParaRPr lang="en-US" altLang="zh-CN" dirty="0"/>
          </a:p>
          <a:p>
            <a:pPr lvl="1"/>
            <a:r>
              <a:rPr lang="zh-CN" altLang="en-US" dirty="0"/>
              <a:t>化验检查 </a:t>
            </a:r>
            <a:endParaRPr lang="en-US" altLang="zh-CN" dirty="0"/>
          </a:p>
          <a:p>
            <a:pPr lvl="1"/>
            <a:r>
              <a:rPr lang="zh-CN" altLang="en-US" dirty="0"/>
              <a:t>处方药</a:t>
            </a:r>
            <a:r>
              <a:rPr lang="en-US" altLang="zh-CN" dirty="0"/>
              <a:t>- OHIP+</a:t>
            </a:r>
            <a:r>
              <a:rPr lang="zh-CN" altLang="en-US" dirty="0"/>
              <a:t>， </a:t>
            </a:r>
            <a:r>
              <a:rPr lang="en-US" altLang="zh-CN" dirty="0"/>
              <a:t>65+</a:t>
            </a:r>
          </a:p>
          <a:p>
            <a:pPr lvl="1"/>
            <a:r>
              <a:rPr lang="en-US" altLang="zh-CN" dirty="0" err="1"/>
              <a:t>Telehealth</a:t>
            </a:r>
            <a:r>
              <a:rPr lang="en-US" altLang="zh-CN" dirty="0"/>
              <a:t> </a:t>
            </a:r>
            <a:r>
              <a:rPr lang="zh-CN" altLang="en-US" dirty="0"/>
              <a:t>健康热线</a:t>
            </a:r>
            <a:endParaRPr lang="en-US" altLang="zh-CN" dirty="0"/>
          </a:p>
          <a:p>
            <a:pPr lvl="1"/>
            <a:r>
              <a:rPr lang="en-US" altLang="zh-CN" dirty="0"/>
              <a:t>Mental Health </a:t>
            </a:r>
            <a:r>
              <a:rPr lang="zh-CN" altLang="en-US" dirty="0"/>
              <a:t>精神健康</a:t>
            </a:r>
            <a:endParaRPr lang="en-US" altLang="zh-CN" dirty="0"/>
          </a:p>
          <a:p>
            <a:pPr lvl="1"/>
            <a:r>
              <a:rPr lang="zh-CN" altLang="en-US" dirty="0"/>
              <a:t>跨省跨国医疗</a:t>
            </a:r>
            <a:endParaRPr lang="en-US" altLang="zh-CN" dirty="0"/>
          </a:p>
          <a:p>
            <a:r>
              <a:rPr lang="zh-CN" altLang="en-US" dirty="0"/>
              <a:t>社区</a:t>
            </a:r>
            <a:r>
              <a:rPr lang="en-US" altLang="zh-CN" dirty="0"/>
              <a:t>/</a:t>
            </a:r>
            <a:r>
              <a:rPr lang="zh-CN" altLang="en-US" dirty="0"/>
              <a:t>家庭医疗</a:t>
            </a:r>
            <a:endParaRPr lang="en-US" altLang="zh-CN" dirty="0"/>
          </a:p>
          <a:p>
            <a:r>
              <a:rPr lang="zh-CN" altLang="en-US" dirty="0"/>
              <a:t>公共卫生</a:t>
            </a:r>
            <a:endParaRPr lang="en-US" altLang="zh-CN" dirty="0"/>
          </a:p>
          <a:p>
            <a:r>
              <a:rPr lang="zh-CN" altLang="en-US" dirty="0"/>
              <a:t>口腔健康： 好消息 </a:t>
            </a:r>
            <a:r>
              <a:rPr lang="en-US" altLang="zh-CN" dirty="0"/>
              <a:t>65 </a:t>
            </a:r>
            <a:r>
              <a:rPr lang="zh-CN" altLang="en-US" dirty="0"/>
              <a:t>岁以上低收入人群可以申请</a:t>
            </a:r>
            <a:endParaRPr lang="en-US" altLang="zh-CN" dirty="0"/>
          </a:p>
          <a:p>
            <a:r>
              <a:rPr lang="zh-CN" altLang="en-US" dirty="0"/>
              <a:t>眼睛健康： </a:t>
            </a:r>
            <a:r>
              <a:rPr lang="en-US" altLang="zh-CN" dirty="0"/>
              <a:t>19</a:t>
            </a:r>
            <a:r>
              <a:rPr lang="zh-CN" altLang="en-US" dirty="0"/>
              <a:t> 岁以下， </a:t>
            </a:r>
            <a:r>
              <a:rPr lang="en-US" altLang="zh-CN" dirty="0"/>
              <a:t>65</a:t>
            </a:r>
            <a:r>
              <a:rPr lang="zh-CN" altLang="en-US" dirty="0"/>
              <a:t> 岁以上， 糖尿病患者， 每年一次免费检查</a:t>
            </a:r>
            <a:endParaRPr lang="en-US" altLang="zh-CN" dirty="0"/>
          </a:p>
          <a:p>
            <a:r>
              <a:rPr lang="zh-CN" altLang="en-US" dirty="0"/>
              <a:t>助听器 ： 政府补助</a:t>
            </a:r>
            <a:endParaRPr lang="en-US" altLang="zh-CN" dirty="0"/>
          </a:p>
          <a:p>
            <a:r>
              <a:rPr lang="zh-CN" altLang="en-US" dirty="0"/>
              <a:t>足部保健</a:t>
            </a:r>
            <a:endParaRPr lang="en-US" altLang="zh-CN" dirty="0"/>
          </a:p>
          <a:p>
            <a:r>
              <a:rPr lang="zh-CN" altLang="en-US" dirty="0"/>
              <a:t>心理咨询</a:t>
            </a:r>
            <a:endParaRPr lang="en-US" altLang="zh-CN" dirty="0"/>
          </a:p>
          <a:p>
            <a:r>
              <a:rPr lang="zh-CN" altLang="en-US" dirty="0"/>
              <a:t>辅助治疗：理疗， 按摩， 针灸，脊柱疗法，自然疗法  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endParaRPr lang="en-US" altLang="zh-CN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急诊室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zh-CN" dirty="0"/>
              <a:t>Grand River Hospital</a:t>
            </a:r>
            <a:r>
              <a:rPr lang="zh-CN" altLang="en-US" dirty="0"/>
              <a:t>：</a:t>
            </a:r>
            <a:endParaRPr lang="en-US" altLang="zh-CN" dirty="0"/>
          </a:p>
          <a:p>
            <a:pPr lvl="1"/>
            <a:r>
              <a:rPr lang="zh-CN" altLang="en-US" dirty="0"/>
              <a:t>脑中风</a:t>
            </a:r>
            <a:r>
              <a:rPr lang="en-US" altLang="zh-CN" dirty="0"/>
              <a:t>/</a:t>
            </a:r>
            <a:r>
              <a:rPr lang="zh-CN" altLang="en-US" dirty="0"/>
              <a:t>偏瘫， 肾病急症， 尿毒症透析， 骨科急诊， 儿科急诊， 妇产科急诊， 精神科急诊， 癌症， 外科急诊</a:t>
            </a:r>
            <a:endParaRPr lang="en-US" altLang="zh-CN" dirty="0"/>
          </a:p>
          <a:p>
            <a:pPr>
              <a:buNone/>
            </a:pPr>
            <a:r>
              <a:rPr lang="en-US" altLang="zh-CN" dirty="0"/>
              <a:t>St. Mary’s Hospital</a:t>
            </a:r>
            <a:r>
              <a:rPr lang="zh-CN" altLang="en-US" dirty="0"/>
              <a:t>：</a:t>
            </a:r>
            <a:endParaRPr lang="en-US" altLang="zh-CN" dirty="0"/>
          </a:p>
          <a:p>
            <a:pPr lvl="1"/>
            <a:r>
              <a:rPr lang="zh-CN" altLang="en-US" dirty="0"/>
              <a:t>胸痛， 呼吸困难</a:t>
            </a:r>
            <a:endParaRPr lang="en-US" altLang="zh-CN" dirty="0"/>
          </a:p>
          <a:p>
            <a:pPr lvl="1"/>
            <a:r>
              <a:rPr lang="zh-CN" altLang="en-US" dirty="0"/>
              <a:t>眼科急症</a:t>
            </a:r>
            <a:endParaRPr lang="en-US" altLang="zh-CN" dirty="0"/>
          </a:p>
          <a:p>
            <a:pPr lvl="1"/>
            <a:r>
              <a:rPr lang="zh-CN" altLang="en-US" dirty="0"/>
              <a:t>性侵， 家暴</a:t>
            </a:r>
            <a:endParaRPr lang="en-US" altLang="zh-CN" dirty="0"/>
          </a:p>
          <a:p>
            <a:pPr lvl="1"/>
            <a:r>
              <a:rPr lang="zh-CN" altLang="en-US" dirty="0"/>
              <a:t>泌尿科急症</a:t>
            </a:r>
            <a:endParaRPr lang="en-US" altLang="zh-CN" dirty="0"/>
          </a:p>
          <a:p>
            <a:pPr lvl="1"/>
            <a:r>
              <a:rPr lang="zh-CN" altLang="en-US" dirty="0"/>
              <a:t>心胸外科术后急症</a:t>
            </a:r>
            <a:endParaRPr lang="en-US" altLang="zh-CN" dirty="0"/>
          </a:p>
        </p:txBody>
      </p:sp>
      <p:pic>
        <p:nvPicPr>
          <p:cNvPr id="3074" name="Picture 2" descr="C:\Users\p\AppData\Local\Microsoft\Windows\INetCache\IE\CTLCDF71\127252920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6775" y="496888"/>
            <a:ext cx="2319338" cy="1768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非紧急情况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386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zh-CN" altLang="en-US" dirty="0"/>
              <a:t>家庭医生</a:t>
            </a:r>
            <a:r>
              <a:rPr lang="en-US" altLang="zh-CN" dirty="0"/>
              <a:t>/ on call </a:t>
            </a:r>
          </a:p>
          <a:p>
            <a:pPr>
              <a:lnSpc>
                <a:spcPct val="200000"/>
              </a:lnSpc>
            </a:pPr>
            <a:r>
              <a:rPr lang="en-US" altLang="zh-CN" dirty="0"/>
              <a:t>Urgent Care Clinic/ Walk-in-clinic</a:t>
            </a:r>
          </a:p>
          <a:p>
            <a:pPr>
              <a:lnSpc>
                <a:spcPct val="200000"/>
              </a:lnSpc>
            </a:pPr>
            <a:r>
              <a:rPr lang="zh-CN" altLang="en-US" dirty="0"/>
              <a:t>专科医生</a:t>
            </a:r>
            <a:r>
              <a:rPr lang="en-CA" altLang="zh-CN" dirty="0"/>
              <a:t>- </a:t>
            </a:r>
            <a:r>
              <a:rPr lang="zh-CN" altLang="en-US" dirty="0"/>
              <a:t>转诊制度： 按紧急程度</a:t>
            </a:r>
            <a:endParaRPr lang="en-US" altLang="zh-CN" dirty="0"/>
          </a:p>
          <a:p>
            <a:pPr>
              <a:lnSpc>
                <a:spcPct val="200000"/>
              </a:lnSpc>
              <a:buNone/>
            </a:pPr>
            <a:r>
              <a:rPr lang="zh-CN" altLang="en-US" dirty="0"/>
              <a:t>新规定： 专科医生通知病人</a:t>
            </a:r>
            <a:endParaRPr lang="en-US" altLang="zh-CN" dirty="0"/>
          </a:p>
          <a:p>
            <a:pPr>
              <a:lnSpc>
                <a:spcPct val="200000"/>
              </a:lnSpc>
            </a:pPr>
            <a:endParaRPr lang="en-US" altLang="zh-CN" dirty="0"/>
          </a:p>
        </p:txBody>
      </p:sp>
      <p:pic>
        <p:nvPicPr>
          <p:cNvPr id="4103" name="Picture 7" descr="C:\Users\p\AppData\Local\Microsoft\Windows\INetCache\IE\CTLCDF71\female_doctor_0515-0911-0912-5540_SM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990600"/>
            <a:ext cx="2590800" cy="259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如何找到家庭医生？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267200"/>
          </a:xfrm>
        </p:spPr>
        <p:txBody>
          <a:bodyPr>
            <a:normAutofit/>
          </a:bodyPr>
          <a:lstStyle/>
          <a:p>
            <a:r>
              <a:rPr lang="en-US" altLang="zh-CN" dirty="0"/>
              <a:t>Health Care Connect </a:t>
            </a:r>
            <a:endParaRPr lang="en-US" dirty="0"/>
          </a:p>
          <a:p>
            <a:pPr>
              <a:buNone/>
            </a:pPr>
            <a:r>
              <a:rPr lang="en-US" dirty="0">
                <a:hlinkClick r:id="rId2"/>
              </a:rPr>
              <a:t>https://www.ontario.ca/page/find-family-doctor-or-nurse-practitioner#section-1</a:t>
            </a:r>
            <a:endParaRPr lang="en-US" dirty="0"/>
          </a:p>
          <a:p>
            <a:pPr>
              <a:buNone/>
            </a:pPr>
            <a:endParaRPr lang="en-US" dirty="0"/>
          </a:p>
          <a:p>
            <a:r>
              <a:rPr lang="en-US" dirty="0"/>
              <a:t>65+ </a:t>
            </a:r>
            <a:r>
              <a:rPr lang="zh-CN" altLang="en-US" dirty="0"/>
              <a:t>中国老年人 </a:t>
            </a:r>
            <a:r>
              <a:rPr lang="en-US" dirty="0"/>
              <a:t>Survey : WCCA- Health</a:t>
            </a:r>
            <a:r>
              <a:rPr lang="en-US" altLang="zh-CN" dirty="0"/>
              <a:t>-</a:t>
            </a:r>
            <a:r>
              <a:rPr lang="en-US" dirty="0"/>
              <a:t> </a:t>
            </a:r>
            <a:r>
              <a:rPr lang="zh-CN" altLang="en-US" dirty="0"/>
              <a:t>论坛</a:t>
            </a:r>
            <a:r>
              <a:rPr lang="en-US" dirty="0">
                <a:hlinkClick r:id="rId3"/>
              </a:rPr>
              <a:t>https://forms.office.com/Pages/ResponsePage.aspx?id=GTRz29Tx306D5_HT4_wi3ToGTYZYj6hIjaxjMMBfHi5UMTU3V0Y1WUFGUVRMTlRaMjFYWTVZTVFPWC4u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/>
              <a:t>体检及疾病预防和筛查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267200"/>
          </a:xfrm>
        </p:spPr>
        <p:txBody>
          <a:bodyPr>
            <a:normAutofit/>
          </a:bodyPr>
          <a:lstStyle/>
          <a:p>
            <a:r>
              <a:rPr lang="zh-CN" altLang="en-US" dirty="0"/>
              <a:t>儿童： 生长发育情况</a:t>
            </a:r>
            <a:endParaRPr lang="en-US" altLang="zh-CN" dirty="0"/>
          </a:p>
          <a:p>
            <a:r>
              <a:rPr lang="en-US" altLang="zh-CN" dirty="0"/>
              <a:t>18-40 </a:t>
            </a:r>
            <a:r>
              <a:rPr lang="zh-CN" altLang="en-US" dirty="0"/>
              <a:t>无常规体检</a:t>
            </a:r>
            <a:endParaRPr lang="en-US" altLang="zh-CN" dirty="0"/>
          </a:p>
          <a:p>
            <a:r>
              <a:rPr lang="zh-CN" altLang="en-US" dirty="0"/>
              <a:t>血糖： </a:t>
            </a:r>
            <a:r>
              <a:rPr lang="en-US" altLang="zh-CN" dirty="0"/>
              <a:t>40 </a:t>
            </a:r>
            <a:r>
              <a:rPr lang="zh-CN" altLang="en-US" dirty="0"/>
              <a:t>岁以上每三年一次</a:t>
            </a:r>
            <a:endParaRPr lang="en-US" altLang="zh-CN" dirty="0"/>
          </a:p>
          <a:p>
            <a:r>
              <a:rPr lang="zh-CN" altLang="en-US" dirty="0"/>
              <a:t>血脂： 男 </a:t>
            </a:r>
            <a:r>
              <a:rPr lang="en-US" altLang="zh-CN" dirty="0"/>
              <a:t>40 </a:t>
            </a:r>
            <a:r>
              <a:rPr lang="zh-CN" altLang="en-US" dirty="0"/>
              <a:t>岁以上，女</a:t>
            </a:r>
            <a:r>
              <a:rPr lang="en-US" altLang="zh-CN" dirty="0"/>
              <a:t>50 </a:t>
            </a:r>
            <a:r>
              <a:rPr lang="zh-CN" altLang="en-US" dirty="0"/>
              <a:t>岁以上 每</a:t>
            </a:r>
            <a:r>
              <a:rPr lang="en-US" altLang="zh-CN" dirty="0"/>
              <a:t>1-3 </a:t>
            </a:r>
            <a:r>
              <a:rPr lang="zh-CN" altLang="en-US" dirty="0"/>
              <a:t>年</a:t>
            </a:r>
            <a:endParaRPr lang="en-US" altLang="zh-CN" dirty="0"/>
          </a:p>
          <a:p>
            <a:r>
              <a:rPr lang="zh-CN" altLang="en-US" dirty="0"/>
              <a:t>癌症筛查：</a:t>
            </a:r>
            <a:endParaRPr lang="en-US" altLang="zh-CN" dirty="0"/>
          </a:p>
          <a:p>
            <a:pPr>
              <a:buFont typeface="Courier New" pitchFamily="49" charset="0"/>
              <a:buChar char="o"/>
            </a:pP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宫颈癌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: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开始有性活动后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3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年，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21-69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，宫颈刮片 （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Pap smear test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）</a:t>
            </a:r>
            <a:endParaRPr lang="en-US" altLang="zh-CN" sz="2200" dirty="0">
              <a:latin typeface="+mj-lt"/>
            </a:endParaRPr>
          </a:p>
          <a:p>
            <a:pPr>
              <a:buFont typeface="Courier New" pitchFamily="49" charset="0"/>
              <a:buChar char="o"/>
            </a:pP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结肠癌 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: 50-74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岁，大便潜血（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FOBT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）或肠镜</a:t>
            </a:r>
            <a:endParaRPr lang="en-US" altLang="zh-CN" sz="22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>
              <a:buFont typeface="Courier New" pitchFamily="49" charset="0"/>
              <a:buChar char="o"/>
            </a:pP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乳腺癌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:  50-74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岁，乳腺钼靶 （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Mammogram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）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每</a:t>
            </a:r>
            <a:r>
              <a:rPr lang="en-US" altLang="zh-CN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2-3</a:t>
            </a:r>
            <a:r>
              <a:rPr lang="zh-CN" altLang="en-US" sz="22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年</a:t>
            </a:r>
            <a:endParaRPr lang="en-US" altLang="zh-CN" sz="22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zh-CN" altLang="en-US" dirty="0"/>
              <a:t>骨质疏松：骨密度检查：</a:t>
            </a:r>
            <a:r>
              <a:rPr lang="en-US" altLang="zh-CN" dirty="0"/>
              <a:t>&gt; 50 </a:t>
            </a:r>
            <a:r>
              <a:rPr lang="zh-CN" altLang="en-US" dirty="0"/>
              <a:t>高危人群</a:t>
            </a:r>
            <a:endParaRPr lang="en-US" altLang="zh-CN" dirty="0"/>
          </a:p>
          <a:p>
            <a:pPr>
              <a:lnSpc>
                <a:spcPct val="150000"/>
              </a:lnSpc>
              <a:buFont typeface="Courier New" pitchFamily="49" charset="0"/>
              <a:buChar char="o"/>
            </a:pPr>
            <a:endParaRPr lang="en-US" altLang="zh-CN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7171" name="Picture 3" descr="C:\Users\p\AppData\Local\Microsoft\Windows\INetCache\IE\UMYBC9PT\bloodpressure-320x2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914400"/>
            <a:ext cx="2703945" cy="18589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化验检查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血检，尿检， 心电图： </a:t>
            </a:r>
            <a:r>
              <a:rPr lang="en-US" altLang="zh-CN" dirty="0" err="1"/>
              <a:t>Lifelabs</a:t>
            </a:r>
            <a:r>
              <a:rPr lang="zh-CN" altLang="en-US" dirty="0"/>
              <a:t>，</a:t>
            </a:r>
            <a:r>
              <a:rPr lang="en-US" altLang="zh-CN" dirty="0"/>
              <a:t>Dynacare lab</a:t>
            </a:r>
          </a:p>
          <a:p>
            <a:r>
              <a:rPr lang="en-US" altLang="zh-CN" dirty="0"/>
              <a:t>X</a:t>
            </a:r>
            <a:r>
              <a:rPr lang="zh-CN" altLang="en-US" dirty="0"/>
              <a:t>光，</a:t>
            </a:r>
            <a:r>
              <a:rPr lang="en-US" altLang="zh-CN" dirty="0"/>
              <a:t>B</a:t>
            </a:r>
            <a:r>
              <a:rPr lang="zh-CN" altLang="en-US" dirty="0"/>
              <a:t>超， 骨密度： </a:t>
            </a:r>
            <a:r>
              <a:rPr lang="en-US" altLang="zh-CN" dirty="0"/>
              <a:t>Oxford Imaging, True North Imaging </a:t>
            </a:r>
          </a:p>
          <a:p>
            <a:r>
              <a:rPr lang="en-US" altLang="zh-CN" dirty="0"/>
              <a:t>CT, </a:t>
            </a:r>
            <a:r>
              <a:rPr lang="zh-CN" altLang="en-US" dirty="0"/>
              <a:t>核磁共振</a:t>
            </a:r>
            <a:r>
              <a:rPr lang="en-US" altLang="zh-CN" dirty="0"/>
              <a:t>, </a:t>
            </a:r>
            <a:r>
              <a:rPr lang="zh-CN" altLang="en-US" dirty="0"/>
              <a:t>核医学检验：医院</a:t>
            </a:r>
            <a:r>
              <a:rPr lang="en-US" altLang="zh-CN" dirty="0"/>
              <a:t>Medical Imaging Department</a:t>
            </a:r>
            <a:endParaRPr lang="en-US" dirty="0"/>
          </a:p>
          <a:p>
            <a:r>
              <a:rPr lang="zh-CN" altLang="en-US" dirty="0"/>
              <a:t>心脏肺部检查：</a:t>
            </a:r>
            <a:r>
              <a:rPr lang="en-US" dirty="0"/>
              <a:t>CPS- Cardiopulm0nary Services </a:t>
            </a:r>
          </a:p>
          <a:p>
            <a:r>
              <a:rPr lang="zh-CN" altLang="en-US" dirty="0"/>
              <a:t>钼靶筛查</a:t>
            </a:r>
            <a:r>
              <a:rPr lang="en-US" altLang="zh-CN" dirty="0"/>
              <a:t>/</a:t>
            </a:r>
            <a:r>
              <a:rPr lang="zh-CN" altLang="en-US" dirty="0"/>
              <a:t>乳腺检查： 乳腺中心</a:t>
            </a:r>
            <a:r>
              <a:rPr lang="en-US" altLang="zh-CN" dirty="0"/>
              <a:t>- Freeport </a:t>
            </a:r>
            <a:endParaRPr lang="en-US" dirty="0"/>
          </a:p>
          <a:p>
            <a:r>
              <a:rPr lang="zh-CN" altLang="en-US" dirty="0"/>
              <a:t>其他</a:t>
            </a:r>
            <a:endParaRPr lang="en-US" dirty="0"/>
          </a:p>
        </p:txBody>
      </p:sp>
      <p:pic>
        <p:nvPicPr>
          <p:cNvPr id="5122" name="Picture 2" descr="C:\Users\p\AppData\Local\Microsoft\Windows\INetCache\IE\S1G7XAS7\Análisis-de-sangr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4953000"/>
            <a:ext cx="1981200" cy="175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如何读懂化验单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CBC-  Hb , WBC, platelet</a:t>
            </a:r>
            <a:r>
              <a:rPr lang="zh-CN" altLang="en-US" dirty="0"/>
              <a:t>  血红蛋白，白细胞，血小板</a:t>
            </a:r>
            <a:endParaRPr lang="en-US" dirty="0"/>
          </a:p>
          <a:p>
            <a:r>
              <a:rPr lang="en-US" dirty="0"/>
              <a:t>Na, K </a:t>
            </a:r>
            <a:r>
              <a:rPr lang="en-US" altLang="zh-CN" dirty="0"/>
              <a:t>–</a:t>
            </a:r>
            <a:r>
              <a:rPr lang="zh-CN" altLang="en-US" dirty="0"/>
              <a:t> 钠， 钾</a:t>
            </a:r>
            <a:r>
              <a:rPr lang="en-US" altLang="zh-CN" dirty="0"/>
              <a:t>-</a:t>
            </a:r>
            <a:r>
              <a:rPr lang="zh-CN" altLang="en-US" dirty="0"/>
              <a:t>  电解质</a:t>
            </a:r>
            <a:endParaRPr lang="en-US" dirty="0"/>
          </a:p>
          <a:p>
            <a:r>
              <a:rPr lang="en-US" dirty="0"/>
              <a:t>Cr , BUN </a:t>
            </a:r>
            <a:r>
              <a:rPr lang="zh-CN" altLang="en-US" dirty="0"/>
              <a:t> 肌酐， 尿素氮</a:t>
            </a:r>
            <a:r>
              <a:rPr lang="en-US" altLang="zh-CN" dirty="0"/>
              <a:t>-</a:t>
            </a:r>
            <a:r>
              <a:rPr lang="zh-CN" altLang="en-US" dirty="0"/>
              <a:t> 肾功能</a:t>
            </a:r>
            <a:endParaRPr lang="en-US" dirty="0"/>
          </a:p>
          <a:p>
            <a:r>
              <a:rPr lang="en-US" altLang="zh-CN" dirty="0"/>
              <a:t>ALT</a:t>
            </a:r>
            <a:r>
              <a:rPr lang="zh-CN" altLang="en-US" dirty="0"/>
              <a:t>， </a:t>
            </a:r>
            <a:r>
              <a:rPr lang="en-US" altLang="zh-CN" dirty="0"/>
              <a:t>AST</a:t>
            </a:r>
            <a:r>
              <a:rPr lang="zh-CN" altLang="en-US" dirty="0"/>
              <a:t>， </a:t>
            </a:r>
            <a:r>
              <a:rPr lang="en-US" altLang="zh-CN" dirty="0"/>
              <a:t>Albumin  </a:t>
            </a:r>
            <a:r>
              <a:rPr lang="zh-CN" altLang="en-US" dirty="0"/>
              <a:t>肝功能</a:t>
            </a:r>
            <a:endParaRPr lang="en-US" altLang="zh-CN" dirty="0"/>
          </a:p>
          <a:p>
            <a:r>
              <a:rPr lang="en-US" altLang="zh-CN" dirty="0"/>
              <a:t>Fasting glucose , HbA1C</a:t>
            </a:r>
            <a:r>
              <a:rPr lang="zh-CN" altLang="en-US" dirty="0"/>
              <a:t>   空腹血糖</a:t>
            </a:r>
            <a:r>
              <a:rPr lang="en-US" altLang="zh-CN" dirty="0"/>
              <a:t>/</a:t>
            </a:r>
            <a:r>
              <a:rPr lang="zh-CN" altLang="en-US" dirty="0"/>
              <a:t> 糖化血红蛋白</a:t>
            </a:r>
            <a:endParaRPr lang="en-US" altLang="zh-CN" dirty="0"/>
          </a:p>
          <a:p>
            <a:r>
              <a:rPr lang="en-US" altLang="zh-CN" dirty="0"/>
              <a:t>CHO,  TG, LDL , HDL , CHO/HDL  </a:t>
            </a:r>
            <a:r>
              <a:rPr lang="zh-CN" altLang="en-US" dirty="0"/>
              <a:t>血脂</a:t>
            </a:r>
            <a:r>
              <a:rPr lang="en-US" altLang="zh-CN" dirty="0"/>
              <a:t>/</a:t>
            </a:r>
            <a:r>
              <a:rPr lang="zh-CN" altLang="en-US" dirty="0"/>
              <a:t>胆固醇</a:t>
            </a:r>
            <a:endParaRPr lang="en-US" altLang="zh-CN" dirty="0"/>
          </a:p>
          <a:p>
            <a:r>
              <a:rPr lang="en-US" altLang="zh-CN" dirty="0"/>
              <a:t>TSH</a:t>
            </a:r>
            <a:r>
              <a:rPr lang="zh-CN" altLang="en-US" dirty="0"/>
              <a:t> 促甲状腺激素</a:t>
            </a:r>
            <a:endParaRPr lang="en-US" altLang="zh-CN" dirty="0"/>
          </a:p>
          <a:p>
            <a:r>
              <a:rPr lang="en-US" altLang="zh-CN" dirty="0"/>
              <a:t>Urine test </a:t>
            </a:r>
            <a:r>
              <a:rPr lang="zh-CN" altLang="en-US" dirty="0"/>
              <a:t> 尿检</a:t>
            </a:r>
            <a:endParaRPr lang="en-US" altLang="zh-CN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处方药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在医院里所有的治疗和药物都是免费的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r>
              <a:rPr lang="en-US" altLang="zh-CN" dirty="0"/>
              <a:t>24 </a:t>
            </a:r>
            <a:r>
              <a:rPr lang="zh-CN" altLang="en-US" dirty="0"/>
              <a:t>岁及以下 </a:t>
            </a:r>
            <a:r>
              <a:rPr lang="en-US" altLang="zh-CN" dirty="0"/>
              <a:t>OHIP+</a:t>
            </a:r>
          </a:p>
          <a:p>
            <a:r>
              <a:rPr lang="en-US" altLang="zh-CN" dirty="0"/>
              <a:t>65 </a:t>
            </a:r>
            <a:r>
              <a:rPr lang="zh-CN" altLang="en-US" dirty="0"/>
              <a:t>岁以上 </a:t>
            </a:r>
            <a:r>
              <a:rPr lang="en-US" altLang="zh-CN" dirty="0"/>
              <a:t>Ontario Drug Benefit </a:t>
            </a:r>
            <a:r>
              <a:rPr lang="zh-CN" altLang="en-US" dirty="0"/>
              <a:t>（</a:t>
            </a:r>
            <a:r>
              <a:rPr lang="en-US" altLang="zh-CN" dirty="0"/>
              <a:t>Low income program: $19300/$32300</a:t>
            </a:r>
            <a:r>
              <a:rPr lang="zh-CN" altLang="en-US" dirty="0"/>
              <a:t>）</a:t>
            </a:r>
            <a:endParaRPr lang="en-US" altLang="zh-CN" dirty="0"/>
          </a:p>
          <a:p>
            <a:r>
              <a:rPr lang="en-US" altLang="zh-CN" dirty="0"/>
              <a:t>Ontario Work</a:t>
            </a:r>
          </a:p>
          <a:p>
            <a:r>
              <a:rPr lang="en-US" altLang="zh-CN" dirty="0"/>
              <a:t>ODSP</a:t>
            </a:r>
          </a:p>
          <a:p>
            <a:r>
              <a:rPr lang="en-US" altLang="zh-CN" dirty="0"/>
              <a:t>Trillium Drug Program (drug fee &gt; 3-4% income)</a:t>
            </a:r>
          </a:p>
          <a:p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endParaRPr lang="en-US" dirty="0"/>
          </a:p>
        </p:txBody>
      </p:sp>
      <p:pic>
        <p:nvPicPr>
          <p:cNvPr id="6147" name="Picture 3" descr="C:\Users\p\AppData\Local\Microsoft\Windows\INetCache\IE\CTLCDF71\tn_rx_liquid_prescription_bottle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762000"/>
            <a:ext cx="1811338" cy="181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药房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09800"/>
            <a:ext cx="8077200" cy="4114800"/>
          </a:xfrm>
        </p:spPr>
        <p:txBody>
          <a:bodyPr>
            <a:normAutofit lnSpcReduction="10000"/>
          </a:bodyPr>
          <a:lstStyle/>
          <a:p>
            <a:r>
              <a:rPr lang="zh-CN" altLang="en-US" dirty="0"/>
              <a:t>配药： 慢性病药 </a:t>
            </a:r>
            <a:r>
              <a:rPr lang="en-US" altLang="zh-CN" dirty="0"/>
              <a:t>refill</a:t>
            </a:r>
          </a:p>
          <a:p>
            <a:r>
              <a:rPr lang="en-US" altLang="zh-CN" dirty="0"/>
              <a:t>OTC</a:t>
            </a:r>
            <a:r>
              <a:rPr lang="zh-CN" altLang="en-US" dirty="0"/>
              <a:t>药物咨询</a:t>
            </a:r>
            <a:endParaRPr lang="en-US" altLang="zh-CN" dirty="0"/>
          </a:p>
          <a:p>
            <a:r>
              <a:rPr lang="zh-CN" altLang="en-US" dirty="0"/>
              <a:t>药物管理</a:t>
            </a:r>
            <a:r>
              <a:rPr lang="en-US" altLang="zh-CN" dirty="0"/>
              <a:t>- blister pack</a:t>
            </a:r>
          </a:p>
          <a:p>
            <a:r>
              <a:rPr lang="zh-CN" altLang="en-US" dirty="0"/>
              <a:t>药物检查</a:t>
            </a:r>
            <a:endParaRPr lang="en-US" altLang="zh-CN" dirty="0"/>
          </a:p>
          <a:p>
            <a:r>
              <a:rPr lang="zh-CN" altLang="en-US" dirty="0"/>
              <a:t>药物回收</a:t>
            </a:r>
            <a:endParaRPr lang="en-US" altLang="zh-CN" dirty="0"/>
          </a:p>
          <a:p>
            <a:r>
              <a:rPr lang="zh-CN" altLang="en-US" dirty="0"/>
              <a:t>糖尿病教育， 咨询</a:t>
            </a:r>
            <a:endParaRPr lang="en-US" altLang="zh-CN" dirty="0"/>
          </a:p>
          <a:p>
            <a:r>
              <a:rPr lang="zh-CN" altLang="en-US" dirty="0"/>
              <a:t>接种疫苗</a:t>
            </a:r>
            <a:endParaRPr lang="en-US" altLang="zh-CN" dirty="0"/>
          </a:p>
          <a:p>
            <a:r>
              <a:rPr lang="zh-CN" altLang="en-US" dirty="0"/>
              <a:t>测量血压</a:t>
            </a:r>
            <a:endParaRPr lang="en-US" altLang="zh-CN" dirty="0"/>
          </a:p>
          <a:p>
            <a:r>
              <a:rPr lang="en-US" altLang="zh-CN" dirty="0"/>
              <a:t>INR </a:t>
            </a:r>
            <a:r>
              <a:rPr lang="zh-CN" altLang="en-US" dirty="0"/>
              <a:t>检测</a:t>
            </a: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免费热线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2672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altLang="zh-CN" dirty="0" err="1"/>
              <a:t>TeleHealthOntario</a:t>
            </a:r>
            <a:r>
              <a:rPr lang="en-US" altLang="zh-CN" dirty="0"/>
              <a:t> (</a:t>
            </a:r>
            <a:r>
              <a:rPr lang="zh-CN" altLang="en-US" dirty="0"/>
              <a:t>护士健康咨询热线</a:t>
            </a:r>
            <a:r>
              <a:rPr lang="en-US" altLang="zh-CN" dirty="0"/>
              <a:t>)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Toll-free: </a:t>
            </a:r>
            <a:r>
              <a:rPr lang="en-US" dirty="0">
                <a:hlinkClick r:id="rId2"/>
              </a:rPr>
              <a:t>1-866-797-0000</a:t>
            </a:r>
            <a:endParaRPr lang="en-US" dirty="0"/>
          </a:p>
          <a:p>
            <a:pPr lvl="1"/>
            <a:r>
              <a:rPr lang="en-US" dirty="0"/>
              <a:t>Toll-free TTY: </a:t>
            </a:r>
            <a:r>
              <a:rPr lang="en-US" dirty="0">
                <a:hlinkClick r:id="rId3"/>
              </a:rPr>
              <a:t>1-866-797-0007</a:t>
            </a:r>
            <a:endParaRPr lang="en-US" dirty="0"/>
          </a:p>
          <a:p>
            <a:r>
              <a:rPr lang="en-US" dirty="0"/>
              <a:t>Mental health</a:t>
            </a:r>
            <a:r>
              <a:rPr lang="zh-CN" altLang="en-US" dirty="0"/>
              <a:t>（精神健康热线）</a:t>
            </a:r>
            <a:r>
              <a:rPr lang="en-US" dirty="0"/>
              <a:t>: </a:t>
            </a:r>
            <a:r>
              <a:rPr lang="en-US" dirty="0">
                <a:hlinkClick r:id="rId4"/>
              </a:rPr>
              <a:t>1-866-531-2600</a:t>
            </a:r>
            <a:endParaRPr lang="en-US" dirty="0"/>
          </a:p>
          <a:p>
            <a:r>
              <a:rPr lang="en-US" dirty="0"/>
              <a:t>Drug and alcohol addictio</a:t>
            </a:r>
            <a:r>
              <a:rPr lang="en-US" altLang="zh-CN" dirty="0"/>
              <a:t>n</a:t>
            </a:r>
            <a:r>
              <a:rPr lang="en-US" dirty="0"/>
              <a:t>: </a:t>
            </a:r>
            <a:r>
              <a:rPr lang="en-US" dirty="0">
                <a:hlinkClick r:id="rId5"/>
              </a:rPr>
              <a:t>1-800-565-8603</a:t>
            </a:r>
            <a:endParaRPr lang="en-US" dirty="0"/>
          </a:p>
          <a:p>
            <a:r>
              <a:rPr lang="en-US" dirty="0"/>
              <a:t>Problem gambling: </a:t>
            </a:r>
            <a:r>
              <a:rPr lang="en-US" dirty="0">
                <a:hlinkClick r:id="rId6"/>
              </a:rPr>
              <a:t>1-888-230-3505</a:t>
            </a:r>
            <a:endParaRPr lang="en-US" dirty="0"/>
          </a:p>
        </p:txBody>
      </p:sp>
      <p:pic>
        <p:nvPicPr>
          <p:cNvPr id="7170" name="Picture 2" descr="C:\Users\p\AppData\Local\Microsoft\Windows\INetCache\IE\CTLCDF71\telephone-158190_960_720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00" y="838200"/>
            <a:ext cx="1747732" cy="1752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跨省跨国医疗（</a:t>
            </a:r>
            <a:r>
              <a:rPr lang="en-US" altLang="zh-CN" dirty="0"/>
              <a:t>OHIP cover</a:t>
            </a:r>
            <a:r>
              <a:rPr lang="zh-CN" altLang="en-US" dirty="0"/>
              <a:t>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886200"/>
          </a:xfrm>
        </p:spPr>
        <p:txBody>
          <a:bodyPr/>
          <a:lstStyle/>
          <a:p>
            <a:r>
              <a:rPr lang="zh-CN" altLang="en-US" dirty="0"/>
              <a:t>跨省 ： 类似本省， 但只报销急症，慢性病不算</a:t>
            </a:r>
            <a:endParaRPr lang="en-US" altLang="zh-CN" dirty="0"/>
          </a:p>
          <a:p>
            <a:endParaRPr lang="en-US" altLang="zh-CN" dirty="0"/>
          </a:p>
          <a:p>
            <a:r>
              <a:rPr lang="zh-CN" altLang="en-US" dirty="0"/>
              <a:t>跨国： 只报销一部分： 非住院 </a:t>
            </a:r>
            <a:r>
              <a:rPr lang="en-US" altLang="zh-CN" dirty="0"/>
              <a:t>$ 50/</a:t>
            </a:r>
            <a:r>
              <a:rPr lang="zh-CN" altLang="en-US" dirty="0"/>
              <a:t>天</a:t>
            </a:r>
            <a:endParaRPr lang="en-US" altLang="zh-CN" dirty="0"/>
          </a:p>
          <a:p>
            <a:pPr>
              <a:buNone/>
            </a:pPr>
            <a:r>
              <a:rPr lang="zh-CN" altLang="en-US" dirty="0"/>
              <a:t>住院 </a:t>
            </a:r>
            <a:r>
              <a:rPr lang="en-US" altLang="zh-CN" dirty="0"/>
              <a:t>$200/$400 /</a:t>
            </a:r>
            <a:r>
              <a:rPr lang="zh-CN" altLang="en-US" dirty="0"/>
              <a:t>天</a:t>
            </a:r>
            <a:endParaRPr lang="en-US" altLang="zh-CN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学生</a:t>
            </a:r>
            <a:r>
              <a:rPr lang="en-US" altLang="zh-CN" dirty="0"/>
              <a:t>/</a:t>
            </a:r>
            <a:r>
              <a:rPr lang="zh-CN" altLang="en-US" dirty="0"/>
              <a:t>来访者</a:t>
            </a:r>
            <a:r>
              <a:rPr lang="en-US" altLang="zh-CN" dirty="0"/>
              <a:t>/</a:t>
            </a:r>
            <a:r>
              <a:rPr lang="zh-CN" altLang="en-US" dirty="0"/>
              <a:t>非移民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819400"/>
            <a:ext cx="7924800" cy="3505200"/>
          </a:xfrm>
        </p:spPr>
        <p:txBody>
          <a:bodyPr/>
          <a:lstStyle/>
          <a:p>
            <a:r>
              <a:rPr lang="en-US" altLang="zh-CN" dirty="0"/>
              <a:t>UHIP</a:t>
            </a:r>
          </a:p>
          <a:p>
            <a:pPr>
              <a:buNone/>
            </a:pPr>
            <a:endParaRPr lang="en-US" altLang="zh-CN" dirty="0"/>
          </a:p>
          <a:p>
            <a:r>
              <a:rPr lang="zh-CN" altLang="en-US" dirty="0"/>
              <a:t>旅游保险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277112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社区家庭医疗服务（</a:t>
            </a:r>
            <a:r>
              <a:rPr lang="en-US" altLang="zh-CN" dirty="0"/>
              <a:t>LHIN, formerly CCAC</a:t>
            </a:r>
            <a:r>
              <a:rPr lang="zh-CN" altLang="en-US" dirty="0"/>
              <a:t>）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590800"/>
            <a:ext cx="8153400" cy="3733800"/>
          </a:xfrm>
        </p:spPr>
        <p:txBody>
          <a:bodyPr/>
          <a:lstStyle/>
          <a:p>
            <a:r>
              <a:rPr lang="zh-CN" altLang="en-US" dirty="0"/>
              <a:t>换药</a:t>
            </a:r>
            <a:endParaRPr lang="en-US" altLang="zh-CN" dirty="0"/>
          </a:p>
          <a:p>
            <a:r>
              <a:rPr lang="en-US" altLang="zh-CN" dirty="0"/>
              <a:t>OT/PT</a:t>
            </a:r>
          </a:p>
          <a:p>
            <a:r>
              <a:rPr lang="zh-CN" altLang="en-US" dirty="0"/>
              <a:t>上门家庭护理</a:t>
            </a:r>
            <a:endParaRPr lang="en-US" altLang="zh-CN" dirty="0"/>
          </a:p>
          <a:p>
            <a:r>
              <a:rPr lang="zh-CN" altLang="en-US" dirty="0"/>
              <a:t>临终关怀服务</a:t>
            </a:r>
            <a:endParaRPr lang="en-US" altLang="zh-CN" dirty="0"/>
          </a:p>
          <a:p>
            <a:r>
              <a:rPr lang="zh-CN" altLang="en-US" dirty="0"/>
              <a:t> </a:t>
            </a:r>
            <a:r>
              <a:rPr lang="en-US" altLang="zh-CN" dirty="0"/>
              <a:t>Nursing Home/ Long-term care</a:t>
            </a:r>
          </a:p>
          <a:p>
            <a:pPr>
              <a:buNone/>
            </a:pPr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dirty="0"/>
          </a:p>
        </p:txBody>
      </p:sp>
      <p:pic>
        <p:nvPicPr>
          <p:cNvPr id="8198" name="Picture 6" descr="C:\Users\p\AppData\Local\Microsoft\Windows\INetCache\IE\CTLCDF71\nursing_home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98320"/>
            <a:ext cx="3505200" cy="233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3600" dirty="0"/>
              <a:t>公共卫生部门</a:t>
            </a:r>
            <a:r>
              <a:rPr lang="en-US" altLang="zh-CN" sz="3600" dirty="0"/>
              <a:t>- Public Health Waterloo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38600"/>
          </a:xfrm>
        </p:spPr>
        <p:txBody>
          <a:bodyPr/>
          <a:lstStyle/>
          <a:p>
            <a:r>
              <a:rPr lang="zh-CN" altLang="en-US" dirty="0"/>
              <a:t>疫苗： 登记系统， 疫苗接种</a:t>
            </a:r>
            <a:endParaRPr lang="en-US" altLang="zh-CN" dirty="0"/>
          </a:p>
          <a:p>
            <a:r>
              <a:rPr lang="zh-CN" altLang="en-US" dirty="0"/>
              <a:t>传染病监控：狂犬病， 结核， 肝炎， 麻疹 等等</a:t>
            </a:r>
            <a:endParaRPr lang="en-US" altLang="zh-CN" dirty="0"/>
          </a:p>
          <a:p>
            <a:r>
              <a:rPr lang="zh-CN" altLang="en-US" dirty="0"/>
              <a:t>环境</a:t>
            </a:r>
            <a:r>
              <a:rPr lang="en-US" altLang="zh-CN" dirty="0"/>
              <a:t>/</a:t>
            </a:r>
            <a:r>
              <a:rPr lang="zh-CN" altLang="en-US" dirty="0"/>
              <a:t>水检测</a:t>
            </a:r>
            <a:r>
              <a:rPr lang="en-US" altLang="zh-CN" dirty="0"/>
              <a:t>/</a:t>
            </a:r>
            <a:r>
              <a:rPr lang="zh-CN" altLang="en-US" dirty="0"/>
              <a:t>餐馆卫生检查</a:t>
            </a:r>
            <a:endParaRPr lang="en-US" altLang="zh-CN" dirty="0"/>
          </a:p>
          <a:p>
            <a:r>
              <a:rPr lang="zh-CN" altLang="en-US" dirty="0"/>
              <a:t>卫生促进： 戒烟， 戒酒，精神卫生</a:t>
            </a:r>
            <a:endParaRPr lang="en-US" altLang="zh-CN" dirty="0"/>
          </a:p>
          <a:p>
            <a:r>
              <a:rPr lang="zh-CN" altLang="en-US" dirty="0"/>
              <a:t>卫生法规政策</a:t>
            </a:r>
            <a:endParaRPr lang="en-US" altLang="zh-CN" dirty="0"/>
          </a:p>
          <a:p>
            <a:r>
              <a:rPr lang="zh-CN" altLang="en-US" dirty="0"/>
              <a:t>母婴健康：母乳喂养， 孕期教育</a:t>
            </a:r>
            <a:endParaRPr lang="en-US" altLang="zh-CN" dirty="0"/>
          </a:p>
          <a:p>
            <a:r>
              <a:rPr lang="zh-CN" altLang="en-US" dirty="0"/>
              <a:t>学生健康，家长教育指导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口腔健康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62400"/>
          </a:xfrm>
        </p:spPr>
        <p:txBody>
          <a:bodyPr>
            <a:normAutofit fontScale="92500"/>
          </a:bodyPr>
          <a:lstStyle/>
          <a:p>
            <a:r>
              <a:rPr lang="zh-CN" altLang="en-US" dirty="0"/>
              <a:t>急诊</a:t>
            </a:r>
            <a:r>
              <a:rPr lang="en-US" altLang="zh-CN" dirty="0"/>
              <a:t> </a:t>
            </a:r>
            <a:r>
              <a:rPr lang="zh-CN" altLang="en-US" dirty="0"/>
              <a:t>： 肿瘤， 重建， 合并其他复杂疾病 （</a:t>
            </a:r>
            <a:r>
              <a:rPr lang="en-US" altLang="zh-CN" dirty="0"/>
              <a:t>OHIP cover</a:t>
            </a:r>
            <a:r>
              <a:rPr lang="zh-CN" altLang="en-US" dirty="0"/>
              <a:t>）</a:t>
            </a:r>
            <a:endParaRPr lang="en-US" altLang="zh-CN" dirty="0"/>
          </a:p>
          <a:p>
            <a:r>
              <a:rPr lang="en-US" altLang="zh-CN" dirty="0"/>
              <a:t>Screening- </a:t>
            </a:r>
            <a:r>
              <a:rPr lang="zh-CN" altLang="en-US" dirty="0"/>
              <a:t>学校筛查</a:t>
            </a:r>
            <a:endParaRPr lang="en-US" altLang="zh-CN" dirty="0"/>
          </a:p>
          <a:p>
            <a:r>
              <a:rPr lang="en-US" altLang="zh-CN" dirty="0"/>
              <a:t>Public Health Dental Clinic (low income adults and children – Healthy Smile Ontario)</a:t>
            </a:r>
          </a:p>
          <a:p>
            <a:r>
              <a:rPr lang="zh-CN" altLang="en-US" dirty="0"/>
              <a:t>私人保险</a:t>
            </a:r>
            <a:endParaRPr lang="en-US" altLang="zh-CN" dirty="0"/>
          </a:p>
          <a:p>
            <a:r>
              <a:rPr lang="en-US" altLang="zh-CN" dirty="0"/>
              <a:t>65 </a:t>
            </a:r>
            <a:r>
              <a:rPr lang="zh-CN" altLang="en-US" dirty="0"/>
              <a:t>岁以上低收入老人</a:t>
            </a:r>
            <a:r>
              <a:rPr lang="en-US" altLang="zh-CN" dirty="0"/>
              <a:t>- </a:t>
            </a:r>
            <a:r>
              <a:rPr lang="zh-CN" altLang="en-US" dirty="0"/>
              <a:t>单身 </a:t>
            </a:r>
            <a:r>
              <a:rPr lang="en-US" altLang="zh-CN" dirty="0"/>
              <a:t>$19300 , </a:t>
            </a:r>
            <a:r>
              <a:rPr lang="zh-CN" altLang="en-US" dirty="0"/>
              <a:t>夫妻 </a:t>
            </a:r>
            <a:r>
              <a:rPr lang="en-US" altLang="zh-CN" dirty="0"/>
              <a:t>$32300</a:t>
            </a:r>
            <a:r>
              <a:rPr lang="zh-CN" altLang="en-US" dirty="0"/>
              <a:t>， 无其他保险， 蛀牙， </a:t>
            </a:r>
            <a:r>
              <a:rPr lang="en-US" altLang="zh-CN" dirty="0"/>
              <a:t>X</a:t>
            </a:r>
            <a:r>
              <a:rPr lang="zh-CN" altLang="en-US" dirty="0"/>
              <a:t>光片， 拔牙， 根管治疗， 牙周病</a:t>
            </a:r>
            <a:r>
              <a:rPr lang="en-US" altLang="zh-CN" dirty="0"/>
              <a:t>– </a:t>
            </a:r>
            <a:r>
              <a:rPr lang="zh-CN" altLang="en-US" dirty="0"/>
              <a:t>网上 </a:t>
            </a:r>
            <a:r>
              <a:rPr lang="en-US" altLang="zh-CN" dirty="0"/>
              <a:t>Ontario Senior Dental Care Program, or Public Health Unit</a:t>
            </a:r>
          </a:p>
          <a:p>
            <a:endParaRPr lang="en-US" altLang="zh-CN" dirty="0"/>
          </a:p>
        </p:txBody>
      </p:sp>
      <p:pic>
        <p:nvPicPr>
          <p:cNvPr id="10242" name="Picture 2" descr="C:\Users\p\AppData\Local\Microsoft\Windows\INetCache\IE\G3F7HRCA\DIENTE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737157"/>
            <a:ext cx="1447800" cy="14816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眼睛保健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657600"/>
          </a:xfrm>
        </p:spPr>
        <p:txBody>
          <a:bodyPr/>
          <a:lstStyle/>
          <a:p>
            <a:pPr>
              <a:buNone/>
            </a:pPr>
            <a:r>
              <a:rPr lang="en-US" altLang="zh-CN" dirty="0"/>
              <a:t>OHIP: 19 </a:t>
            </a:r>
            <a:r>
              <a:rPr lang="zh-CN" altLang="en-US" dirty="0"/>
              <a:t>岁及以下， </a:t>
            </a:r>
            <a:r>
              <a:rPr lang="en-US" altLang="zh-CN" dirty="0"/>
              <a:t>65 </a:t>
            </a:r>
            <a:r>
              <a:rPr lang="zh-CN" altLang="en-US" dirty="0"/>
              <a:t>岁及以上每年一次免费眼睛检查</a:t>
            </a:r>
            <a:endParaRPr lang="en-US" altLang="zh-CN" dirty="0"/>
          </a:p>
          <a:p>
            <a:pPr>
              <a:buNone/>
            </a:pPr>
            <a:r>
              <a:rPr lang="en-US" altLang="zh-CN" dirty="0"/>
              <a:t>20-64 </a:t>
            </a:r>
            <a:r>
              <a:rPr lang="zh-CN" altLang="en-US" dirty="0"/>
              <a:t>岁： 每年一次免费检查，如果有一下疾病： 糖尿病，白内障， 青光眼， 视网膜疾病， 角膜疾病， 斜视， 虹膜炎， 弱视， 视野障碍， 及其他</a:t>
            </a:r>
            <a:endParaRPr lang="en-US" altLang="zh-CN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助听器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00400"/>
            <a:ext cx="8229600" cy="3124200"/>
          </a:xfrm>
        </p:spPr>
        <p:txBody>
          <a:bodyPr/>
          <a:lstStyle/>
          <a:p>
            <a:r>
              <a:rPr lang="zh-CN" altLang="en-US" dirty="0"/>
              <a:t>政府补助</a:t>
            </a:r>
            <a:r>
              <a:rPr lang="en-US" altLang="zh-CN" dirty="0"/>
              <a:t>75% </a:t>
            </a:r>
            <a:r>
              <a:rPr lang="zh-CN" altLang="en-US" dirty="0"/>
              <a:t>， 上限为</a:t>
            </a:r>
            <a:r>
              <a:rPr lang="en-US" dirty="0"/>
              <a:t> $500 /5 </a:t>
            </a:r>
            <a:r>
              <a:rPr lang="zh-CN" altLang="en-US" dirty="0"/>
              <a:t>年</a:t>
            </a:r>
            <a:endParaRPr lang="en-US" dirty="0"/>
          </a:p>
          <a:p>
            <a:pPr>
              <a:buNone/>
            </a:pPr>
            <a:endParaRPr lang="en-US" dirty="0"/>
          </a:p>
          <a:p>
            <a:r>
              <a:rPr lang="zh-CN" altLang="en-US" dirty="0"/>
              <a:t>需家庭医生签字</a:t>
            </a:r>
            <a:endParaRPr lang="en-US" dirty="0"/>
          </a:p>
          <a:p>
            <a:endParaRPr lang="en-US" dirty="0"/>
          </a:p>
        </p:txBody>
      </p:sp>
      <p:pic>
        <p:nvPicPr>
          <p:cNvPr id="12290" name="Picture 2" descr="C:\Users\p\AppData\Local\Microsoft\Windows\INetCache\IE\CTLCDF71\140866993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0" y="1371600"/>
            <a:ext cx="2577321" cy="2285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足部健康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Podiatry (foot-health services)</a:t>
            </a:r>
          </a:p>
          <a:p>
            <a:r>
              <a:rPr lang="en-US" dirty="0"/>
              <a:t>OHIP covers between </a:t>
            </a:r>
            <a:r>
              <a:rPr lang="en-US" b="1" dirty="0"/>
              <a:t>$7-16 of each visit </a:t>
            </a:r>
            <a:r>
              <a:rPr lang="en-US" dirty="0"/>
              <a:t>to a registered podiatrist </a:t>
            </a:r>
            <a:r>
              <a:rPr lang="en-US" b="1" dirty="0"/>
              <a:t>up to $135 per patient per year</a:t>
            </a:r>
            <a:r>
              <a:rPr lang="en-US" dirty="0"/>
              <a:t>, plus </a:t>
            </a:r>
            <a:r>
              <a:rPr lang="en-US" b="1" dirty="0"/>
              <a:t>$30 for x-rays</a:t>
            </a:r>
            <a:r>
              <a:rPr lang="en-US" dirty="0"/>
              <a:t>. You will need to pay for the remainder of the cost of each visit.</a:t>
            </a:r>
          </a:p>
          <a:p>
            <a:r>
              <a:rPr lang="en-US" b="1" dirty="0"/>
              <a:t>Surgeries</a:t>
            </a:r>
            <a:r>
              <a:rPr lang="en-US" dirty="0"/>
              <a:t> performed by podiatrists are </a:t>
            </a:r>
            <a:r>
              <a:rPr lang="en-US" b="1" dirty="0"/>
              <a:t>not covered</a:t>
            </a:r>
            <a:r>
              <a:rPr lang="en-US" dirty="0"/>
              <a:t> by OHIP.</a:t>
            </a:r>
          </a:p>
          <a:p>
            <a:endParaRPr lang="en-US" dirty="0"/>
          </a:p>
        </p:txBody>
      </p:sp>
      <p:pic>
        <p:nvPicPr>
          <p:cNvPr id="13314" name="Picture 2" descr="C:\Users\p\AppData\Local\Microsoft\Windows\INetCache\IE\CTLCDF71\14962-illustration-of-green-footprints-pv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4648200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其他保健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962400"/>
          </a:xfrm>
        </p:spPr>
        <p:txBody>
          <a:bodyPr/>
          <a:lstStyle/>
          <a:p>
            <a:r>
              <a:rPr lang="zh-CN" altLang="en-US" dirty="0"/>
              <a:t>心理咨询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  <a:p>
            <a:r>
              <a:rPr lang="zh-CN" altLang="en-US" dirty="0"/>
              <a:t>辅助治疗：理疗， 按摩， 针灸，脊柱疗法，自然疗法</a:t>
            </a:r>
            <a:endParaRPr lang="en-US" altLang="zh-CN" dirty="0"/>
          </a:p>
          <a:p>
            <a:r>
              <a:rPr lang="zh-CN" altLang="en-US" dirty="0"/>
              <a:t>中医： 针灸，按摩， 草药</a:t>
            </a:r>
            <a:r>
              <a:rPr lang="en-US" altLang="zh-CN" dirty="0"/>
              <a:t>– </a:t>
            </a:r>
            <a:r>
              <a:rPr lang="zh-CN" altLang="en-US" dirty="0"/>
              <a:t>何时求助中医？</a:t>
            </a:r>
            <a:r>
              <a:rPr lang="en-US" altLang="zh-CN" dirty="0"/>
              <a:t>-</a:t>
            </a:r>
            <a:r>
              <a:rPr lang="zh-CN" altLang="en-US" dirty="0"/>
              <a:t>慢性病</a:t>
            </a:r>
            <a:endParaRPr lang="en-US" altLang="zh-CN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疾病预防</a:t>
            </a:r>
            <a:r>
              <a:rPr lang="en-US" altLang="zh-CN" dirty="0"/>
              <a:t>- </a:t>
            </a:r>
            <a:r>
              <a:rPr lang="zh-CN" altLang="en-US" dirty="0"/>
              <a:t>成人预防针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133600"/>
            <a:ext cx="8229600" cy="40386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dirty="0"/>
              <a:t>流感疫苗：每年流感季节</a:t>
            </a:r>
            <a:endParaRPr lang="en-US" altLang="zh-CN" dirty="0"/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dirty="0"/>
              <a:t>破伤风</a:t>
            </a:r>
            <a:r>
              <a:rPr lang="en-US" altLang="zh-CN" dirty="0"/>
              <a:t>/</a:t>
            </a:r>
            <a:r>
              <a:rPr lang="zh-CN" altLang="en-US" dirty="0"/>
              <a:t>白喉</a:t>
            </a:r>
            <a:r>
              <a:rPr lang="en-US" altLang="zh-CN" dirty="0"/>
              <a:t>/</a:t>
            </a:r>
            <a:r>
              <a:rPr lang="zh-CN" altLang="en-US" dirty="0"/>
              <a:t>百日咳： 每十年加强针</a:t>
            </a:r>
            <a:endParaRPr lang="en-US" altLang="zh-CN" dirty="0"/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dirty="0"/>
              <a:t>肺炎疫苗： </a:t>
            </a:r>
            <a:r>
              <a:rPr lang="en-US" altLang="zh-CN" dirty="0"/>
              <a:t>65 </a:t>
            </a:r>
            <a:r>
              <a:rPr lang="zh-CN" altLang="en-US" dirty="0"/>
              <a:t>岁以上老人，免疫力低者</a:t>
            </a:r>
            <a:endParaRPr lang="en-US" altLang="zh-CN" dirty="0"/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dirty="0"/>
              <a:t>带状疱疹疫苗： </a:t>
            </a:r>
            <a:r>
              <a:rPr lang="en-US" altLang="zh-CN" dirty="0"/>
              <a:t>65-70 </a:t>
            </a:r>
            <a:r>
              <a:rPr lang="zh-CN" altLang="en-US" dirty="0"/>
              <a:t>岁免费 </a:t>
            </a:r>
            <a:r>
              <a:rPr lang="en-US" altLang="zh-CN" dirty="0" err="1"/>
              <a:t>Zostarix</a:t>
            </a:r>
            <a:r>
              <a:rPr lang="en-US" altLang="zh-CN" dirty="0"/>
              <a:t> , </a:t>
            </a:r>
            <a:r>
              <a:rPr lang="zh-CN" altLang="en-US" dirty="0"/>
              <a:t>新灭活疫苗 </a:t>
            </a:r>
            <a:r>
              <a:rPr lang="en-US" altLang="zh-CN" dirty="0" err="1"/>
              <a:t>Shingrix</a:t>
            </a:r>
            <a:r>
              <a:rPr lang="en-US" altLang="zh-CN" dirty="0"/>
              <a:t> </a:t>
            </a:r>
            <a:r>
              <a:rPr lang="zh-CN" altLang="en-US" dirty="0"/>
              <a:t>两针共</a:t>
            </a:r>
            <a:r>
              <a:rPr lang="en-US" altLang="zh-CN" dirty="0"/>
              <a:t>$260 (</a:t>
            </a:r>
            <a:r>
              <a:rPr lang="zh-CN" altLang="en-US" dirty="0"/>
              <a:t>更有效</a:t>
            </a:r>
            <a:r>
              <a:rPr lang="en-US" altLang="zh-CN" dirty="0"/>
              <a:t>90%)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zh-CN" dirty="0"/>
              <a:t>HPV vaccine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dirty="0"/>
              <a:t>乙肝疫苗：乙肝患者家属免费</a:t>
            </a:r>
            <a:endParaRPr lang="en-US" altLang="zh-CN" dirty="0"/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lang="zh-CN" altLang="en-US" dirty="0"/>
              <a:t>回国： 甲型肝炎</a:t>
            </a:r>
            <a:endParaRPr lang="en-US" altLang="zh-CN" dirty="0"/>
          </a:p>
          <a:p>
            <a:pPr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E1C01-9865-7F4B-BC0B-D63245E24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Covid</a:t>
            </a:r>
            <a:r>
              <a:rPr lang="zh-CN" altLang="en-US" dirty="0"/>
              <a:t> 第三针（</a:t>
            </a:r>
            <a:r>
              <a:rPr lang="en-US" altLang="zh-CN" dirty="0"/>
              <a:t>Pfizer or </a:t>
            </a:r>
            <a:r>
              <a:rPr lang="en-US" altLang="zh-CN" dirty="0" err="1"/>
              <a:t>Moderna</a:t>
            </a:r>
            <a:r>
              <a:rPr lang="zh-CN" altLang="en-US" dirty="0"/>
              <a:t>）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A4BD5-B866-9A4D-974E-78C2C496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8862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至少在接种完第二针后</a:t>
            </a:r>
            <a:r>
              <a:rPr lang="en-US" altLang="zh-CN" dirty="0"/>
              <a:t>6</a:t>
            </a:r>
            <a:r>
              <a:rPr lang="zh-CN" altLang="en-US" dirty="0"/>
              <a:t> 个月后接种</a:t>
            </a:r>
            <a:r>
              <a:rPr lang="en-US" altLang="zh-CN" dirty="0"/>
              <a:t>mRNA</a:t>
            </a:r>
            <a:r>
              <a:rPr lang="zh-CN" altLang="en-US" dirty="0"/>
              <a:t>疫苗</a:t>
            </a:r>
            <a:endParaRPr lang="en-CA" altLang="zh-CN" dirty="0"/>
          </a:p>
          <a:p>
            <a:pPr marL="0" indent="0">
              <a:buNone/>
            </a:pPr>
            <a:endParaRPr lang="en-CA" altLang="zh-CN" dirty="0"/>
          </a:p>
          <a:p>
            <a:r>
              <a:rPr lang="zh-CN" altLang="en-US" dirty="0"/>
              <a:t> </a:t>
            </a:r>
            <a:r>
              <a:rPr lang="en-US" altLang="zh-CN" dirty="0"/>
              <a:t>1951</a:t>
            </a:r>
            <a:r>
              <a:rPr lang="zh-CN" altLang="en-US" dirty="0"/>
              <a:t> 年及以前出生的</a:t>
            </a:r>
            <a:r>
              <a:rPr lang="en-US" altLang="zh-CN" dirty="0"/>
              <a:t>70</a:t>
            </a:r>
            <a:r>
              <a:rPr lang="zh-CN" altLang="en-US" dirty="0"/>
              <a:t> 岁及以上的老年人</a:t>
            </a:r>
            <a:endParaRPr lang="en-CA" altLang="zh-CN" dirty="0"/>
          </a:p>
          <a:p>
            <a:r>
              <a:rPr lang="zh-CN" altLang="en-US" dirty="0"/>
              <a:t>护理院</a:t>
            </a:r>
            <a:r>
              <a:rPr lang="en-US" altLang="zh-CN" dirty="0"/>
              <a:t>/</a:t>
            </a:r>
            <a:r>
              <a:rPr lang="zh-CN" altLang="en-US" dirty="0"/>
              <a:t>老人院的工作人员</a:t>
            </a:r>
            <a:endParaRPr lang="en-CA" altLang="zh-CN" dirty="0"/>
          </a:p>
          <a:p>
            <a:r>
              <a:rPr lang="zh-CN" altLang="en-US" dirty="0"/>
              <a:t>接种了</a:t>
            </a:r>
            <a:r>
              <a:rPr lang="en-US" altLang="zh-CN" dirty="0"/>
              <a:t>2</a:t>
            </a:r>
            <a:r>
              <a:rPr lang="zh-CN" altLang="en-US" dirty="0"/>
              <a:t> 针阿斯利康</a:t>
            </a:r>
            <a:r>
              <a:rPr lang="en-US" altLang="zh-CN" dirty="0"/>
              <a:t>AstraZeneca</a:t>
            </a:r>
            <a:r>
              <a:rPr lang="zh-CN" altLang="en-US" dirty="0"/>
              <a:t>， 或</a:t>
            </a:r>
            <a:r>
              <a:rPr lang="en-US" altLang="zh-CN" dirty="0"/>
              <a:t>1</a:t>
            </a:r>
            <a:r>
              <a:rPr lang="zh-CN" altLang="en-US" dirty="0"/>
              <a:t> 针</a:t>
            </a:r>
            <a:r>
              <a:rPr lang="en-US" altLang="zh-CN" dirty="0"/>
              <a:t>Janssen</a:t>
            </a:r>
            <a:r>
              <a:rPr lang="zh-CN" altLang="en-US" dirty="0"/>
              <a:t> 疫苗的</a:t>
            </a:r>
            <a:endParaRPr lang="en-CA" altLang="zh-CN" dirty="0"/>
          </a:p>
          <a:p>
            <a:r>
              <a:rPr lang="zh-CN" altLang="en-US" dirty="0"/>
              <a:t>原住民及家人</a:t>
            </a:r>
            <a:endParaRPr lang="en-CA" altLang="zh-CN" dirty="0"/>
          </a:p>
          <a:p>
            <a:pPr marL="0" indent="0">
              <a:buNone/>
            </a:pPr>
            <a:endParaRPr lang="en-CA" altLang="zh-C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99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27B3D-3F3F-D149-BE0F-192BDD80A6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疫苗对接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8F216-628A-1F4E-A92E-EE274F797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2021</a:t>
            </a:r>
            <a:r>
              <a:rPr lang="zh-CN" altLang="en-US" dirty="0"/>
              <a:t>年</a:t>
            </a:r>
            <a:r>
              <a:rPr lang="en-US" altLang="zh-CN" dirty="0"/>
              <a:t>11</a:t>
            </a:r>
            <a:r>
              <a:rPr lang="zh-CN" altLang="en-US" dirty="0"/>
              <a:t>月</a:t>
            </a:r>
            <a:r>
              <a:rPr lang="en-US" altLang="zh-CN" dirty="0"/>
              <a:t>30</a:t>
            </a:r>
            <a:r>
              <a:rPr lang="zh-CN" altLang="en-US" dirty="0"/>
              <a:t>日后 ：只有符合疫苗接种要求的人才可以出入公共场合</a:t>
            </a:r>
            <a:endParaRPr lang="en-CA" altLang="zh-CN" dirty="0"/>
          </a:p>
          <a:p>
            <a:r>
              <a:rPr lang="en-CA" dirty="0" err="1"/>
              <a:t>Sinovac</a:t>
            </a:r>
            <a:r>
              <a:rPr lang="zh-CN" altLang="en-US" dirty="0"/>
              <a:t>科兴：接种完</a:t>
            </a:r>
            <a:r>
              <a:rPr lang="en-US" altLang="zh-CN" dirty="0"/>
              <a:t>2</a:t>
            </a:r>
            <a:r>
              <a:rPr lang="zh-CN" altLang="en-US" dirty="0"/>
              <a:t>针后需在加拿大补 </a:t>
            </a:r>
            <a:r>
              <a:rPr lang="en-US" altLang="zh-CN" dirty="0"/>
              <a:t>1</a:t>
            </a:r>
            <a:r>
              <a:rPr lang="zh-CN" altLang="en-US" dirty="0"/>
              <a:t> 针</a:t>
            </a:r>
            <a:endParaRPr lang="en-CA" altLang="zh-CN" dirty="0"/>
          </a:p>
          <a:p>
            <a:r>
              <a:rPr lang="en-CA" dirty="0" err="1"/>
              <a:t>Sinopham</a:t>
            </a:r>
            <a:r>
              <a:rPr lang="zh-CN" altLang="en-US" dirty="0"/>
              <a:t>武汉国药：接种完</a:t>
            </a:r>
            <a:r>
              <a:rPr lang="en-US" altLang="zh-CN" dirty="0"/>
              <a:t>2</a:t>
            </a:r>
            <a:r>
              <a:rPr lang="zh-CN" altLang="en-US" dirty="0"/>
              <a:t>针后需在加拿大补</a:t>
            </a:r>
            <a:r>
              <a:rPr lang="en-US" altLang="zh-CN" dirty="0"/>
              <a:t>1</a:t>
            </a:r>
            <a:r>
              <a:rPr lang="zh-CN" altLang="en-US" dirty="0"/>
              <a:t> 针</a:t>
            </a:r>
            <a:endParaRPr lang="en-CA" altLang="zh-CN" dirty="0"/>
          </a:p>
          <a:p>
            <a:r>
              <a:rPr lang="en-CA" dirty="0" err="1"/>
              <a:t>Minhai</a:t>
            </a:r>
            <a:r>
              <a:rPr lang="en-CA" dirty="0"/>
              <a:t> Biotech</a:t>
            </a:r>
            <a:r>
              <a:rPr lang="zh-CN" altLang="en-US" dirty="0"/>
              <a:t> 深圳康泰：接种完</a:t>
            </a:r>
            <a:r>
              <a:rPr lang="en-US" altLang="zh-CN" dirty="0"/>
              <a:t>2</a:t>
            </a:r>
            <a:r>
              <a:rPr lang="zh-CN" altLang="en-US" dirty="0"/>
              <a:t>针后需在加拿大补</a:t>
            </a:r>
            <a:r>
              <a:rPr lang="en-US" altLang="zh-CN" dirty="0"/>
              <a:t>1</a:t>
            </a:r>
            <a:r>
              <a:rPr lang="zh-CN" altLang="en-US" dirty="0"/>
              <a:t> 针</a:t>
            </a:r>
            <a:endParaRPr lang="en-CA" altLang="zh-CN" dirty="0"/>
          </a:p>
          <a:p>
            <a:r>
              <a:rPr lang="zh-CN" altLang="en-US" dirty="0"/>
              <a:t> </a:t>
            </a:r>
            <a:r>
              <a:rPr lang="en-CA" dirty="0" err="1"/>
              <a:t>CanSino</a:t>
            </a:r>
            <a:r>
              <a:rPr lang="zh-CN" altLang="en-US" dirty="0"/>
              <a:t>康希诺：接种完</a:t>
            </a:r>
            <a:r>
              <a:rPr lang="en-US" altLang="zh-CN" dirty="0"/>
              <a:t>1</a:t>
            </a:r>
            <a:r>
              <a:rPr lang="zh-CN" altLang="en-US" dirty="0"/>
              <a:t>针‭后需在加拿大补</a:t>
            </a:r>
            <a:r>
              <a:rPr lang="en-US" altLang="zh-CN" dirty="0"/>
              <a:t>1</a:t>
            </a:r>
            <a:r>
              <a:rPr lang="zh-CN" altLang="en-US" dirty="0"/>
              <a:t>针</a:t>
            </a:r>
            <a:endParaRPr lang="en-CA" altLang="zh-CN" dirty="0"/>
          </a:p>
          <a:p>
            <a:r>
              <a:rPr lang="en-CA" dirty="0" err="1"/>
              <a:t>Sinopham</a:t>
            </a:r>
            <a:r>
              <a:rPr lang="zh-CN" altLang="en-US" dirty="0"/>
              <a:t>北‭国京‬‬药：接种完</a:t>
            </a:r>
            <a:r>
              <a:rPr lang="en-US" altLang="zh-CN" dirty="0"/>
              <a:t>3</a:t>
            </a:r>
            <a:r>
              <a:rPr lang="zh-CN" altLang="en-US" dirty="0"/>
              <a:t>针后无‭需在加拿大补针；接种完</a:t>
            </a:r>
            <a:r>
              <a:rPr lang="en-US" altLang="zh-CN" dirty="0"/>
              <a:t>2</a:t>
            </a:r>
            <a:r>
              <a:rPr lang="zh-CN" altLang="en-US" dirty="0"/>
              <a:t>针后需在加拿大补</a:t>
            </a:r>
            <a:r>
              <a:rPr lang="en-US" altLang="zh-CN" dirty="0"/>
              <a:t>1</a:t>
            </a:r>
            <a:r>
              <a:rPr lang="zh-CN" altLang="en-US" dirty="0"/>
              <a:t> 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1370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F2F34-6283-4557-B36A-5B1636CF1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养老支持服务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8BE01-4CB8-4475-89C9-D0BF92D4F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altLang="zh-CN" dirty="0"/>
          </a:p>
          <a:p>
            <a:r>
              <a:rPr lang="zh-CN" altLang="en-US" dirty="0"/>
              <a:t>提倡住在家里养老</a:t>
            </a:r>
            <a:endParaRPr lang="en-CA" altLang="zh-CN" dirty="0"/>
          </a:p>
          <a:p>
            <a:r>
              <a:rPr lang="zh-CN" altLang="en-US" dirty="0"/>
              <a:t>养老是 医疗系统的一个重要的机构</a:t>
            </a:r>
            <a:endParaRPr lang="en-CA" altLang="zh-CN" dirty="0"/>
          </a:p>
          <a:p>
            <a:r>
              <a:rPr lang="zh-CN" altLang="en-US" dirty="0"/>
              <a:t>家庭和社区医疗支持服务中心</a:t>
            </a:r>
            <a:r>
              <a:rPr lang="en-CA" altLang="zh-CN" dirty="0"/>
              <a:t>(</a:t>
            </a:r>
            <a:r>
              <a:rPr lang="zh-CN" altLang="en-US" dirty="0"/>
              <a:t>服务中心主电话</a:t>
            </a:r>
            <a:r>
              <a:rPr lang="en-US" altLang="zh-CN" dirty="0"/>
              <a:t>310 2222  </a:t>
            </a:r>
            <a:r>
              <a:rPr lang="zh-CN" altLang="en-US" dirty="0"/>
              <a:t>或者直接拨打</a:t>
            </a:r>
            <a:r>
              <a:rPr lang="en-US" altLang="zh-CN" dirty="0"/>
              <a:t>888 883 3313)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325425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73FCA-A789-4145-AAF0-F95CE7907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在家里养老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B914C3-653A-4344-95F5-65C8827828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家庭和社区医疗支持服务</a:t>
            </a:r>
            <a:endParaRPr lang="en-CA" altLang="zh-CN" dirty="0"/>
          </a:p>
          <a:p>
            <a:r>
              <a:rPr lang="zh-CN" altLang="en-US" dirty="0"/>
              <a:t>送餐和用餐计划</a:t>
            </a:r>
            <a:r>
              <a:rPr lang="en-US" altLang="zh-CN" dirty="0"/>
              <a:t>, </a:t>
            </a:r>
            <a:r>
              <a:rPr lang="zh-CN" altLang="en-US" dirty="0"/>
              <a:t>家政服务和家庭帮助</a:t>
            </a:r>
            <a:r>
              <a:rPr lang="en-US" altLang="zh-CN" dirty="0"/>
              <a:t>, </a:t>
            </a:r>
            <a:r>
              <a:rPr lang="zh-CN" altLang="en-US" dirty="0"/>
              <a:t>交通服务</a:t>
            </a:r>
            <a:r>
              <a:rPr lang="en-US" altLang="zh-CN" dirty="0"/>
              <a:t>, </a:t>
            </a:r>
            <a:r>
              <a:rPr lang="zh-CN" altLang="en-US" dirty="0"/>
              <a:t>友好访问</a:t>
            </a:r>
            <a:endParaRPr lang="en-CA" altLang="zh-CN" dirty="0"/>
          </a:p>
          <a:p>
            <a:r>
              <a:rPr lang="zh-CN" altLang="en-US" dirty="0"/>
              <a:t>上门家庭医疗服务可以包含以下内容， 专业的护士上门服务</a:t>
            </a:r>
            <a:r>
              <a:rPr lang="en-US" altLang="zh-CN" dirty="0"/>
              <a:t>, </a:t>
            </a:r>
            <a:r>
              <a:rPr lang="zh-CN" altLang="en-US" dirty="0"/>
              <a:t>个人卫生护理，如洗澡和穿衣</a:t>
            </a:r>
            <a:r>
              <a:rPr lang="en-US" altLang="zh-CN" dirty="0"/>
              <a:t>, </a:t>
            </a:r>
            <a:r>
              <a:rPr lang="zh-CN" altLang="en-US" dirty="0"/>
              <a:t>物理治疗师服务</a:t>
            </a:r>
            <a:r>
              <a:rPr lang="en-US" altLang="zh-CN" dirty="0"/>
              <a:t>, </a:t>
            </a:r>
            <a:r>
              <a:rPr lang="zh-CN" altLang="en-US" dirty="0"/>
              <a:t>职业治疗师服务</a:t>
            </a:r>
            <a:r>
              <a:rPr lang="en-US" altLang="zh-CN" dirty="0"/>
              <a:t>, </a:t>
            </a:r>
            <a:r>
              <a:rPr lang="zh-CN" altLang="en-US" dirty="0"/>
              <a:t>语言治疗师服务</a:t>
            </a:r>
            <a:r>
              <a:rPr lang="en-US" altLang="zh-CN" dirty="0"/>
              <a:t>, </a:t>
            </a:r>
            <a:r>
              <a:rPr lang="zh-CN" altLang="en-US" dirty="0"/>
              <a:t>社会工作者服务</a:t>
            </a:r>
            <a:r>
              <a:rPr lang="en-US" altLang="zh-CN" dirty="0"/>
              <a:t>, </a:t>
            </a:r>
            <a:r>
              <a:rPr lang="zh-CN" altLang="en-US" dirty="0"/>
              <a:t>营养咨询服务</a:t>
            </a:r>
            <a:r>
              <a:rPr lang="en-US" altLang="zh-CN" dirty="0"/>
              <a:t>, </a:t>
            </a:r>
            <a:r>
              <a:rPr lang="zh-CN" altLang="en-US" dirty="0"/>
              <a:t>医疗用品和设备培训</a:t>
            </a:r>
            <a:r>
              <a:rPr lang="en-US" altLang="zh-CN" dirty="0"/>
              <a:t>, </a:t>
            </a:r>
          </a:p>
          <a:p>
            <a:r>
              <a:rPr lang="zh-CN" altLang="en-US" dirty="0"/>
              <a:t>其他健康和社会服务的信息和转介</a:t>
            </a:r>
            <a:r>
              <a:rPr lang="en-CA" altLang="zh-CN" dirty="0"/>
              <a:t>,</a:t>
            </a:r>
            <a:r>
              <a:rPr lang="zh-CN" altLang="en-US" dirty="0"/>
              <a:t> 提供成人日间活动 </a:t>
            </a:r>
            <a:r>
              <a:rPr lang="en-US" altLang="zh-CN" dirty="0"/>
              <a:t>, </a:t>
            </a:r>
            <a:r>
              <a:rPr lang="zh-CN" altLang="en-US" dirty="0"/>
              <a:t>辅助生活计划</a:t>
            </a:r>
            <a:r>
              <a:rPr lang="en-US" altLang="zh-CN" dirty="0"/>
              <a:t>, </a:t>
            </a:r>
            <a:r>
              <a:rPr lang="zh-CN" altLang="en-US" dirty="0"/>
              <a:t>支持性住房 </a:t>
            </a:r>
            <a:r>
              <a:rPr lang="en-US" altLang="zh-CN" dirty="0"/>
              <a:t>, </a:t>
            </a:r>
            <a:r>
              <a:rPr lang="zh-CN" altLang="en-US" dirty="0"/>
              <a:t>和退休养老院</a:t>
            </a:r>
            <a:r>
              <a:rPr lang="en-US" altLang="zh-CN" dirty="0"/>
              <a:t>,</a:t>
            </a:r>
            <a:endParaRPr lang="en-CA" altLang="zh-CN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892316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F9D31-3C44-4D94-89E8-9D2258907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出院康复服务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2050D-7508-457C-81DE-1B26EF47C1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altLang="zh-CN" dirty="0"/>
          </a:p>
          <a:p>
            <a:endParaRPr lang="en-CA" altLang="zh-CN" dirty="0"/>
          </a:p>
          <a:p>
            <a:r>
              <a:rPr lang="zh-CN" altLang="en-US" dirty="0"/>
              <a:t>在家里康复治疗</a:t>
            </a:r>
            <a:endParaRPr lang="en-CA" altLang="zh-CN" dirty="0"/>
          </a:p>
          <a:p>
            <a:r>
              <a:rPr lang="zh-CN" altLang="en-US" dirty="0"/>
              <a:t>短期护理居住</a:t>
            </a:r>
            <a:endParaRPr lang="en-CA" altLang="zh-CN" dirty="0"/>
          </a:p>
          <a:p>
            <a:r>
              <a:rPr lang="zh-CN" altLang="en-US" dirty="0"/>
              <a:t>长期护理院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873418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099EB-A2D5-43A6-89A5-0795E1754A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长期护理院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B210C-39C0-4026-8DEE-21C283A6CE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长期护理院是为那些不能再在家里，或社区，或医院里满足护理需求的病人提供持续护理的地方。长期护理院由卫生部和长期护理部颁发执照并进行监管。安省对长期护理院的入住有专门的法律和法规，旨在确保老年人权利</a:t>
            </a:r>
            <a:r>
              <a:rPr lang="en-CA" altLang="zh-CN" dirty="0"/>
              <a:t>, </a:t>
            </a:r>
            <a:r>
              <a:rPr lang="zh-CN" altLang="en-US" dirty="0"/>
              <a:t>安全</a:t>
            </a:r>
            <a:r>
              <a:rPr lang="en-CA" altLang="zh-CN" dirty="0"/>
              <a:t>, </a:t>
            </a:r>
            <a:r>
              <a:rPr lang="zh-CN" altLang="en-US" dirty="0"/>
              <a:t>并得到适当的照顾 和治疗</a:t>
            </a:r>
            <a:r>
              <a:rPr lang="en-CA" altLang="zh-CN" dirty="0"/>
              <a:t>.</a:t>
            </a:r>
          </a:p>
          <a:p>
            <a:r>
              <a:rPr lang="zh-CN" altLang="en-US" dirty="0"/>
              <a:t>支付住宿费用的能力不应成为长期护理院的障碍</a:t>
            </a:r>
            <a:endParaRPr lang="en-CA" altLang="zh-CN" dirty="0"/>
          </a:p>
          <a:p>
            <a:r>
              <a:rPr lang="zh-CN" altLang="en-US" dirty="0"/>
              <a:t>家庭和社区医疗支持服务中心统筹安排和分配</a:t>
            </a:r>
            <a:endParaRPr lang="en-CA" altLang="zh-CN" dirty="0"/>
          </a:p>
          <a:p>
            <a:endParaRPr lang="en-CA" altLang="zh-CN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81647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D9669-21B1-4323-AC5E-21D60A053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如何选择满意的长期护理院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B80440-FAB5-4EAB-9E70-A6A7D8A5F9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评估确定安置长期护理院的资格</a:t>
            </a:r>
            <a:endParaRPr lang="en-CA" altLang="zh-CN" dirty="0"/>
          </a:p>
          <a:p>
            <a:r>
              <a:rPr lang="zh-CN" altLang="en-US" dirty="0"/>
              <a:t>可以申请多达五家长期护理院</a:t>
            </a:r>
            <a:endParaRPr lang="en-CA" altLang="zh-CN" dirty="0"/>
          </a:p>
          <a:p>
            <a:r>
              <a:rPr lang="zh-CN" altLang="en-US" dirty="0"/>
              <a:t>通过制定个人需求， 参观长期护理院，了解护理院的服务和质量来选择护理院</a:t>
            </a:r>
            <a:endParaRPr lang="en-CA" altLang="zh-CN" dirty="0"/>
          </a:p>
          <a:p>
            <a:r>
              <a:rPr lang="en-US" altLang="zh-CN" dirty="0"/>
              <a:t>24</a:t>
            </a:r>
            <a:r>
              <a:rPr lang="zh-CN" altLang="en-US" dirty="0"/>
              <a:t>小时时间同意入院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619586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提问时间</a:t>
            </a:r>
            <a:endParaRPr lang="en-US" dirty="0"/>
          </a:p>
        </p:txBody>
      </p:sp>
      <p:pic>
        <p:nvPicPr>
          <p:cNvPr id="1029" name="Picture 5" descr="C:\Users\p\AppData\Local\Microsoft\Windows\INetCache\IE\CTLCDF71\googley-eye-birdie-has-questions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4851" y="2286000"/>
            <a:ext cx="4907129" cy="32039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1524</TotalTime>
  <Words>2284</Words>
  <Application>Microsoft Office PowerPoint</Application>
  <PresentationFormat>On-screen Show (4:3)</PresentationFormat>
  <Paragraphs>194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Calibri</vt:lpstr>
      <vt:lpstr>Constantia</vt:lpstr>
      <vt:lpstr>Courier New</vt:lpstr>
      <vt:lpstr>Wingdings</vt:lpstr>
      <vt:lpstr>Wingdings 2</vt:lpstr>
      <vt:lpstr>Flow</vt:lpstr>
      <vt:lpstr>2021 WCCA健康讲座-   安省医疗体系和长期护理体系</vt:lpstr>
      <vt:lpstr>讲座内容</vt:lpstr>
      <vt:lpstr>安省医疗体系及福利</vt:lpstr>
      <vt:lpstr>急诊室 </vt:lpstr>
      <vt:lpstr>非紧急情况</vt:lpstr>
      <vt:lpstr>如何找到家庭医生？</vt:lpstr>
      <vt:lpstr>体检及疾病预防和筛查</vt:lpstr>
      <vt:lpstr>化验检查</vt:lpstr>
      <vt:lpstr>如何读懂化验单</vt:lpstr>
      <vt:lpstr>处方药</vt:lpstr>
      <vt:lpstr>药房</vt:lpstr>
      <vt:lpstr>免费热线</vt:lpstr>
      <vt:lpstr>跨省跨国医疗（OHIP cover）</vt:lpstr>
      <vt:lpstr>学生/来访者/非移民</vt:lpstr>
      <vt:lpstr>社区家庭医疗服务（LHIN, formerly CCAC）</vt:lpstr>
      <vt:lpstr>公共卫生部门- Public Health Waterloo</vt:lpstr>
      <vt:lpstr>口腔健康</vt:lpstr>
      <vt:lpstr>眼睛保健</vt:lpstr>
      <vt:lpstr>助听器</vt:lpstr>
      <vt:lpstr>足部健康</vt:lpstr>
      <vt:lpstr>其他保健</vt:lpstr>
      <vt:lpstr>疾病预防- 成人预防针</vt:lpstr>
      <vt:lpstr>Covid 第三针（Pfizer or Moderna）</vt:lpstr>
      <vt:lpstr>疫苗对接</vt:lpstr>
      <vt:lpstr>养老支持服务</vt:lpstr>
      <vt:lpstr>在家里养老</vt:lpstr>
      <vt:lpstr>出院康复服务</vt:lpstr>
      <vt:lpstr>长期护理院</vt:lpstr>
      <vt:lpstr>如何选择满意的长期护理院</vt:lpstr>
      <vt:lpstr>提问时间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加拿大看病知多少</dc:title>
  <dc:creator>Cathy Hu</dc:creator>
  <cp:lastModifiedBy>Cathy Hu</cp:lastModifiedBy>
  <cp:revision>165</cp:revision>
  <dcterms:created xsi:type="dcterms:W3CDTF">2006-08-16T00:00:00Z</dcterms:created>
  <dcterms:modified xsi:type="dcterms:W3CDTF">2021-11-07T02:03:45Z</dcterms:modified>
</cp:coreProperties>
</file>